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03" autoAdjust="0"/>
    <p:restoredTop sz="94660"/>
  </p:normalViewPr>
  <p:slideViewPr>
    <p:cSldViewPr snapToGrid="0">
      <p:cViewPr varScale="1">
        <p:scale>
          <a:sx n="98" d="100"/>
          <a:sy n="98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49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207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21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5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4783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58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744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39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23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833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30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626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07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33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410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69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565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A71367-AAED-4CC5-9206-ACFD6AC98E7F}" type="datetimeFigureOut">
              <a:rPr lang="he-IL" smtClean="0"/>
              <a:t>י"ח/תמוז/תשע"ח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A96341-7ECE-477A-9396-C722D69F8F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311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92094" y="2045612"/>
            <a:ext cx="9108332" cy="3275418"/>
          </a:xfrm>
        </p:spPr>
        <p:txBody>
          <a:bodyPr>
            <a:normAutofit fontScale="55000" lnSpcReduction="20000"/>
          </a:bodyPr>
          <a:lstStyle/>
          <a:p>
            <a:r>
              <a:rPr lang="he-IL" sz="4000" dirty="0" smtClean="0">
                <a:latin typeface="+mj-lt"/>
                <a:ea typeface="+mj-ea"/>
                <a:cs typeface="+mj-cs"/>
              </a:rPr>
              <a:t> </a:t>
            </a:r>
            <a:r>
              <a:rPr lang="he-IL" sz="5100" dirty="0" smtClean="0">
                <a:latin typeface="+mj-lt"/>
                <a:ea typeface="+mj-ea"/>
              </a:rPr>
              <a:t>המלצות לדרך הקניית צלילים</a:t>
            </a:r>
          </a:p>
          <a:p>
            <a:r>
              <a:rPr lang="he-IL" sz="11000" dirty="0" smtClean="0">
                <a:ln w="3175" cmpd="sng">
                  <a:noFill/>
                </a:ln>
                <a:solidFill>
                  <a:srgbClr val="0070C0"/>
                </a:solidFill>
                <a:latin typeface="+mj-lt"/>
                <a:ea typeface="+mj-ea"/>
              </a:rPr>
              <a:t>הקניית </a:t>
            </a:r>
            <a:r>
              <a:rPr lang="he-IL" sz="11000" dirty="0">
                <a:ln w="3175" cmpd="sng">
                  <a:noFill/>
                </a:ln>
                <a:solidFill>
                  <a:srgbClr val="0070C0"/>
                </a:solidFill>
                <a:latin typeface="+mj-lt"/>
                <a:ea typeface="+mj-ea"/>
              </a:rPr>
              <a:t>הצליל</a:t>
            </a:r>
          </a:p>
          <a:p>
            <a:r>
              <a:rPr lang="he-IL" sz="11000" dirty="0">
                <a:ln w="3175" cmpd="sng">
                  <a:noFill/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he-IL" sz="17500" b="1" dirty="0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ר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194"/>
          <a:stretch/>
        </p:blipFill>
        <p:spPr>
          <a:xfrm>
            <a:off x="3597852" y="0"/>
            <a:ext cx="5387972" cy="1556664"/>
          </a:xfrm>
          <a:prstGeom prst="rect">
            <a:avLst/>
          </a:prstGeom>
        </p:spPr>
      </p:pic>
      <p:pic>
        <p:nvPicPr>
          <p:cNvPr id="6" name="Picture 2" descr="http://www.bonusbooks.co.il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8" y="6455116"/>
            <a:ext cx="1819275" cy="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73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08166" y="424850"/>
            <a:ext cx="9601196" cy="1303867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rgbClr val="0070C0"/>
                </a:solidFill>
                <a:cs typeface="+mn-cs"/>
              </a:rPr>
              <a:t>מודעות פונולוגית לצליל הסוגר </a:t>
            </a:r>
            <a:r>
              <a:rPr lang="he-IL" b="1" dirty="0">
                <a:solidFill>
                  <a:schemeClr val="accent3">
                    <a:lumMod val="60000"/>
                    <a:lumOff val="40000"/>
                  </a:schemeClr>
                </a:solidFill>
                <a:cs typeface="+mn-cs"/>
              </a:rPr>
              <a:t>ר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08166" y="2555603"/>
            <a:ext cx="9601196" cy="3318936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60000"/>
              </a:lnSpc>
            </a:pPr>
            <a:r>
              <a:rPr lang="he-IL" dirty="0" smtClean="0"/>
              <a:t>המורה </a:t>
            </a:r>
            <a:r>
              <a:rPr lang="he-IL" dirty="0"/>
              <a:t>תראה לתלמידים פריטים שונים (אפשר בתמונות) שמסתיימים בצליל ר. לדוגמה: קלמר, זמר, נמר, נר.  </a:t>
            </a:r>
            <a:endParaRPr lang="he-IL" dirty="0" smtClean="0"/>
          </a:p>
          <a:p>
            <a:pPr lvl="0">
              <a:lnSpc>
                <a:spcPct val="160000"/>
              </a:lnSpc>
            </a:pPr>
            <a:r>
              <a:rPr lang="he-IL" dirty="0" smtClean="0"/>
              <a:t>התלמידים יחלקו כל מילה לצלילים: ז-מ-ר, נ-מ-ר וכדומה. </a:t>
            </a:r>
          </a:p>
          <a:p>
            <a:pPr lvl="0">
              <a:lnSpc>
                <a:spcPct val="160000"/>
              </a:lnSpc>
            </a:pPr>
            <a:r>
              <a:rPr lang="he-IL" dirty="0" smtClean="0"/>
              <a:t>המורה תדגיש את הצליל הסוגר של כל מילה בזמן החלוקה. </a:t>
            </a:r>
          </a:p>
          <a:p>
            <a:pPr lvl="0">
              <a:lnSpc>
                <a:spcPct val="160000"/>
              </a:lnSpc>
            </a:pPr>
            <a:r>
              <a:rPr lang="he-IL" dirty="0" smtClean="0"/>
              <a:t>המורה תשאל את התלמידים איזה צליל שומעים בסוף כל המילים והם יענו שהצליל ר. </a:t>
            </a:r>
          </a:p>
          <a:p>
            <a:pPr lvl="0">
              <a:lnSpc>
                <a:spcPct val="160000"/>
              </a:lnSpc>
            </a:pPr>
            <a:r>
              <a:rPr lang="he-IL" dirty="0" smtClean="0"/>
              <a:t>המורה תשאל את הילדים האם הם מכירים מילים נוספות שמסתיימות בצליל ר. הם יחפשו פריטים בכיתה או שמות של ילדים שמסתיימים בצליל זה. </a:t>
            </a:r>
          </a:p>
          <a:p>
            <a:pPr lvl="0">
              <a:lnSpc>
                <a:spcPct val="160000"/>
              </a:lnSpc>
            </a:pPr>
            <a:r>
              <a:rPr lang="he-IL" dirty="0" smtClean="0"/>
              <a:t>פעילות בתנועה: המורה תאמר מילים שונות. הילדים יבצעו תנועה מסוימת כאשר ישמעו מילה שבסופה נשמע הצליל הסוגר ר. לדוגמה: יקפצו במקום או ימחאו כף. </a:t>
            </a:r>
          </a:p>
          <a:p>
            <a:pPr lvl="0">
              <a:lnSpc>
                <a:spcPct val="160000"/>
              </a:lnSpc>
            </a:pPr>
            <a:endParaRPr lang="en-US" dirty="0"/>
          </a:p>
          <a:p>
            <a:endParaRPr lang="he-IL" dirty="0"/>
          </a:p>
        </p:txBody>
      </p:sp>
      <p:pic>
        <p:nvPicPr>
          <p:cNvPr id="7" name="Picture 2" descr="http://www.bonusbooks.co.il/images/logo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9" y="6455116"/>
            <a:ext cx="1819275" cy="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86" y="2579573"/>
            <a:ext cx="1130646" cy="106198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2" y="2579573"/>
            <a:ext cx="1386632" cy="100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8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63496" y="515204"/>
            <a:ext cx="9601196" cy="1303867"/>
          </a:xfrm>
        </p:spPr>
        <p:txBody>
          <a:bodyPr>
            <a:normAutofit/>
          </a:bodyPr>
          <a:lstStyle/>
          <a:p>
            <a:r>
              <a:rPr lang="he-IL" dirty="0" smtClean="0">
                <a:solidFill>
                  <a:srgbClr val="0070C0"/>
                </a:solidFill>
                <a:cs typeface="+mn-cs"/>
              </a:rPr>
              <a:t>למידה רב חושית של הצליל </a:t>
            </a:r>
            <a: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+mn-cs"/>
              </a:rPr>
              <a:t>ר</a:t>
            </a:r>
            <a:endParaRPr lang="he-IL" b="1" dirty="0">
              <a:solidFill>
                <a:schemeClr val="accent3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55680" y="1728837"/>
            <a:ext cx="8443610" cy="442877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המורה תכתוב את הצליל ר על הלוח תוך הדגמת כיוון הכתיבה הנכון. </a:t>
            </a:r>
          </a:p>
          <a:p>
            <a:pPr>
              <a:lnSpc>
                <a:spcPct val="150000"/>
              </a:lnSpc>
            </a:pPr>
            <a:r>
              <a:rPr lang="he-IL" dirty="0"/>
              <a:t>המורה תבקש מהילדים "לכתוב" את הצליל באוויר תוך כדי הגייתו. </a:t>
            </a:r>
            <a:endParaRPr lang="he-IL" dirty="0" smtClean="0"/>
          </a:p>
          <a:p>
            <a:pPr>
              <a:lnSpc>
                <a:spcPct val="150000"/>
              </a:lnSpc>
            </a:pPr>
            <a:r>
              <a:rPr lang="he-IL" dirty="0" smtClean="0"/>
              <a:t>התלמידים יתחלקו לזוגות ו"יכתבו" את הצליל לפי תור על גבו של בן הזוג.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הילדים יכתבו את הצליל ר בלוח </a:t>
            </a:r>
            <a:r>
              <a:rPr lang="he-IL" dirty="0" smtClean="0"/>
              <a:t>המחיק</a:t>
            </a:r>
            <a:r>
              <a:rPr lang="he-IL" dirty="0"/>
              <a:t> </a:t>
            </a:r>
            <a:r>
              <a:rPr lang="he-IL" dirty="0" smtClean="0"/>
              <a:t>בעיניים פקוחות ועצומות.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הילדים יכתבו את האות על גבי מגש כתיבה שבתוכו יש מלח צבעוני או חול.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הילדים יבנו את הצליל ר בדרכים שונות: באמצעות מקלות ארטיק, קוביות, </a:t>
            </a:r>
            <a:r>
              <a:rPr lang="he-IL" dirty="0" smtClean="0"/>
              <a:t>   כלי כתיבה, מנקי מקטרות, </a:t>
            </a:r>
            <a:r>
              <a:rPr lang="he-IL" dirty="0"/>
              <a:t>וכדומה. (מומלץ לשים על כל שולחן סלסלה ובה אמצעים שונים </a:t>
            </a:r>
            <a:r>
              <a:rPr lang="he-IL" dirty="0" smtClean="0"/>
              <a:t>מהם ניתן לבנות את האות).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התלמידים ישכבו על הרצפה בצורת ר.</a:t>
            </a:r>
            <a:endParaRPr lang="he-IL" dirty="0"/>
          </a:p>
          <a:p>
            <a:pPr marL="0" indent="0">
              <a:lnSpc>
                <a:spcPct val="170000"/>
              </a:lnSpc>
              <a:buNone/>
            </a:pPr>
            <a:endParaRPr lang="he-IL" dirty="0">
              <a:cs typeface="+mj-cs"/>
            </a:endParaRPr>
          </a:p>
        </p:txBody>
      </p:sp>
      <p:pic>
        <p:nvPicPr>
          <p:cNvPr id="4" name="Picture 2" descr="http://www.bonusbooks.co.il/images/logo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0" y="6455116"/>
            <a:ext cx="1819275" cy="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.fsdv2-1.fna.fbcdn.net/v/t1.15752-9/36051483_2042886136040026_8732420836419436544_n.jpg?_nc_cat=0&amp;oh=53c0d299df8fdd9db72b82921669a9e7&amp;oe=5B9DEE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99" y="4673891"/>
            <a:ext cx="1058264" cy="9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sdv2-1.fna.fbcdn.net/v/t1.15752-9/36002896_2042884892706817_5161008371330973696_n.jpg?_nc_cat=0&amp;oh=c9184099655814114d53763f09f3e9e9&amp;oe=5BE9130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99" y="2560668"/>
            <a:ext cx="1084222" cy="121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sdv2-1.fna.fbcdn.net/v/t1.15752-9/35992907_2042884252706881_5352659033373278208_n.jpg?_nc_cat=0&amp;oh=1a505ea83d3ba940c08f734faad381a6&amp;oe=5BE8D89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26" y="856516"/>
            <a:ext cx="1080761" cy="9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content.fsdv2-1.fna.fbcdn.net/v/t1.15752-9/34962796_2046028615725778_7051827054349647872_n.jpg?_nc_cat=0&amp;oh=368d9f75b9a0b3feb5acbf8d09fdd599&amp;oe=5BE57BE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01" y="1844429"/>
            <a:ext cx="1120763" cy="10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1.bp.blogspot.com/-yzQl5uD4Pqs/Vh_55QCxBjI/AAAAAAAATfg/yL8B7Qxp4TY/s1600/IMG_78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71" y="4066163"/>
            <a:ext cx="1154594" cy="87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1340" y="388745"/>
            <a:ext cx="9601196" cy="1303867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rgbClr val="0070C0"/>
                </a:solidFill>
                <a:cs typeface="+mn-cs"/>
              </a:rPr>
              <a:t>עבודה בחוברת (עמודים 23-24)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44038" y="2373550"/>
            <a:ext cx="9628761" cy="36284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00000"/>
              </a:lnSpc>
            </a:pPr>
            <a:r>
              <a:rPr lang="he-IL" dirty="0" smtClean="0"/>
              <a:t> </a:t>
            </a:r>
            <a:r>
              <a:rPr lang="he-IL" sz="5500" dirty="0"/>
              <a:t>עמוד 23: המורה תשאל את התלמידים מה רואים בתמונה? (זמר). </a:t>
            </a:r>
          </a:p>
          <a:p>
            <a:pPr>
              <a:lnSpc>
                <a:spcPct val="200000"/>
              </a:lnSpc>
            </a:pPr>
            <a:r>
              <a:rPr lang="he-IL" sz="5500" dirty="0"/>
              <a:t>הילדים יחלקו את המילה זמר לצלילים ויאמרו מה שומעים בסופה – את הצליל ר. </a:t>
            </a:r>
          </a:p>
          <a:p>
            <a:pPr>
              <a:lnSpc>
                <a:spcPct val="200000"/>
              </a:lnSpc>
            </a:pPr>
            <a:r>
              <a:rPr lang="he-IL" sz="5500" dirty="0"/>
              <a:t>עמוד 24: התלמידים יהגו ביחד עם המורה את שמו של כל איור ויחלקו אותו לצלילים. </a:t>
            </a:r>
            <a:endParaRPr lang="he-IL" sz="5500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he-IL" sz="5500" dirty="0" smtClean="0"/>
              <a:t>      המורה </a:t>
            </a:r>
            <a:r>
              <a:rPr lang="he-IL" sz="5500" dirty="0"/>
              <a:t>תסביר לתלמידים שמתחת לכל איור יש ריבועים לפי מספר הצלילים הנשמעים במילה. </a:t>
            </a:r>
            <a:endParaRPr lang="he-IL" sz="5500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he-IL" sz="5500" dirty="0" smtClean="0"/>
              <a:t>     למשל</a:t>
            </a:r>
            <a:r>
              <a:rPr lang="he-IL" sz="5500" dirty="0"/>
              <a:t>: מתחת למילה רמזור יש 4 ריבועים כי יש בה ארבעה צלילים: ר-מ-זו-ר. </a:t>
            </a:r>
            <a:endParaRPr lang="he-IL" sz="5500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he-IL" sz="5500" dirty="0" smtClean="0"/>
              <a:t>     הילדים </a:t>
            </a:r>
            <a:r>
              <a:rPr lang="he-IL" sz="5500" dirty="0"/>
              <a:t>יאמרו מהו הצליל שרשום בריבוע האחרון מתחת לכל איור (הצליל ר). </a:t>
            </a:r>
          </a:p>
          <a:p>
            <a:pPr>
              <a:lnSpc>
                <a:spcPct val="200000"/>
              </a:lnSpc>
            </a:pPr>
            <a:r>
              <a:rPr lang="he-IL" sz="5500" dirty="0"/>
              <a:t>התלמידים יציירו דבר מה ששמו מסתיים בצליל ר. </a:t>
            </a:r>
          </a:p>
          <a:p>
            <a:pPr>
              <a:lnSpc>
                <a:spcPct val="80000"/>
              </a:lnSpc>
            </a:pPr>
            <a:endParaRPr lang="he-IL" sz="55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8" b="9825"/>
          <a:stretch/>
        </p:blipFill>
        <p:spPr>
          <a:xfrm>
            <a:off x="2799527" y="1698638"/>
            <a:ext cx="1889205" cy="2200699"/>
          </a:xfrm>
          <a:prstGeom prst="rect">
            <a:avLst/>
          </a:prstGeom>
        </p:spPr>
      </p:pic>
      <p:pic>
        <p:nvPicPr>
          <p:cNvPr id="5" name="Picture 2" descr="http://www.bonusbooks.co.il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1" y="6455116"/>
            <a:ext cx="1819275" cy="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content.fsdv2-1.fna.fbcdn.net/v/t1.15752-9/36063578_2042899269372046_2417860910254129152_n.jpg?_nc_cat=0&amp;oh=db5ba6c88fd90e608353c487d63312ee&amp;oe=5BB8A1B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27" y="4187758"/>
            <a:ext cx="1889206" cy="21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3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593026"/>
            <a:ext cx="9601196" cy="1303867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rgbClr val="0070C0"/>
                </a:solidFill>
                <a:cs typeface="+mn-cs"/>
              </a:rPr>
              <a:t>כתיבה וציור במחברת חלקה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200" dirty="0"/>
              <a:t>התלמידים יכתבו את הצליל ר במחברת חלקה. </a:t>
            </a:r>
          </a:p>
          <a:p>
            <a:pPr>
              <a:lnSpc>
                <a:spcPct val="150000"/>
              </a:lnSpc>
            </a:pPr>
            <a:r>
              <a:rPr lang="he-IL" sz="2200" dirty="0"/>
              <a:t>התלמידים יציירו איורים שמסתיימים בצליל ר. </a:t>
            </a:r>
          </a:p>
        </p:txBody>
      </p:sp>
      <p:pic>
        <p:nvPicPr>
          <p:cNvPr id="4" name="Picture 2" descr="http://www.bonusbooks.co.il/images/logo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8" y="6455116"/>
            <a:ext cx="1819275" cy="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content.fsdv2-1.fna.fbcdn.net/v/t1.15752-9/34963222_2042884436040196_4428550236423585792_n.jpg?_nc_cat=0&amp;oh=4266a315943f57dc717abd7fc7a548ac&amp;oe=5BBA7E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21" y="2830749"/>
            <a:ext cx="2812916" cy="28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7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solidFill>
                  <a:srgbClr val="0070C0"/>
                </a:solidFill>
                <a:cs typeface="+mn-cs"/>
              </a:rPr>
              <a:t>פעילות מתוקשבת</a:t>
            </a:r>
          </a:p>
        </p:txBody>
      </p:sp>
      <p:pic>
        <p:nvPicPr>
          <p:cNvPr id="4098" name="Picture 2" descr="https://scontent.fsdv2-1.fna.fbcdn.net/v/t1.15752-9/36002679_2042906942704612_7737162569021915136_n.jpg?_nc_cat=0&amp;oh=f786f52478ca13b3737736f3896ee4ff&amp;oe=5BE636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07" y="2941950"/>
            <a:ext cx="3151762" cy="289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bonusbooks.co.il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455116"/>
            <a:ext cx="1819275" cy="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72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solidFill>
                  <a:srgbClr val="0070C0"/>
                </a:solidFill>
                <a:cs typeface="+mn-cs"/>
              </a:rPr>
              <a:t>דפי תרגול וחזרה מאתר קריאה ראשונה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e-IL" sz="2200" dirty="0"/>
              <a:t>דפי תרגול וחזרה על כל עיצור נלמד עבור תלמידים הזקוקים לכך. </a:t>
            </a:r>
          </a:p>
          <a:p>
            <a:pPr>
              <a:lnSpc>
                <a:spcPct val="80000"/>
              </a:lnSpc>
            </a:pPr>
            <a:endParaRPr lang="he-IL" sz="2200" dirty="0"/>
          </a:p>
          <a:p>
            <a:pPr marL="0" indent="0">
              <a:buNone/>
            </a:pPr>
            <a:endParaRPr lang="he-IL" dirty="0">
              <a:cs typeface="+mj-cs"/>
            </a:endParaRPr>
          </a:p>
        </p:txBody>
      </p:sp>
      <p:pic>
        <p:nvPicPr>
          <p:cNvPr id="5" name="Picture 2" descr="http://www.bonusbooks.co.il/images/logo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4" y="6455116"/>
            <a:ext cx="1819275" cy="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content.fsdv2-1.fna.fbcdn.net/v/t1.15752-9/36051135_2042908206037819_5530033245598515200_n.jpg?_nc_cat=0&amp;oh=db27d6ff9d11681709234c91795f1d63&amp;oe=5BA915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25" y="3009018"/>
            <a:ext cx="2114180" cy="315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24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2010</TotalTime>
  <Words>394</Words>
  <Application>Microsoft Office PowerPoint</Application>
  <PresentationFormat>מסך רחב</PresentationFormat>
  <Paragraphs>32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אורגני</vt:lpstr>
      <vt:lpstr>מצגת של PowerPoint</vt:lpstr>
      <vt:lpstr>מודעות פונולוגית לצליל הסוגר ר</vt:lpstr>
      <vt:lpstr>למידה רב חושית של הצליל ר</vt:lpstr>
      <vt:lpstr>עבודה בחוברת (עמודים 23-24)</vt:lpstr>
      <vt:lpstr>כתיבה וציור במחברת חלקה</vt:lpstr>
      <vt:lpstr>פעילות מתוקשבת</vt:lpstr>
      <vt:lpstr>דפי תרגול וחזרה מאתר קריאה ראשונה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קריאה ראשונה </dc:title>
  <dc:creator>פירסטטר</dc:creator>
  <cp:lastModifiedBy>פירסטטר</cp:lastModifiedBy>
  <cp:revision>25</cp:revision>
  <dcterms:created xsi:type="dcterms:W3CDTF">2018-06-19T10:15:04Z</dcterms:created>
  <dcterms:modified xsi:type="dcterms:W3CDTF">2018-07-01T06:12:06Z</dcterms:modified>
</cp:coreProperties>
</file>